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80" r:id="rId7"/>
    <p:sldId id="281" r:id="rId8"/>
    <p:sldId id="279" r:id="rId9"/>
    <p:sldId id="282" r:id="rId10"/>
    <p:sldId id="283" r:id="rId11"/>
    <p:sldId id="284" r:id="rId12"/>
    <p:sldId id="285" r:id="rId13"/>
    <p:sldId id="262" r:id="rId14"/>
    <p:sldId id="261" r:id="rId15"/>
    <p:sldId id="263" r:id="rId16"/>
    <p:sldId id="265" r:id="rId17"/>
    <p:sldId id="286" r:id="rId18"/>
    <p:sldId id="274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6314" autoAdjust="0"/>
  </p:normalViewPr>
  <p:slideViewPr>
    <p:cSldViewPr snapToGrid="0" showGuides="1">
      <p:cViewPr varScale="1">
        <p:scale>
          <a:sx n="69" d="100"/>
          <a:sy n="69" d="100"/>
        </p:scale>
        <p:origin x="270" y="72"/>
      </p:cViewPr>
      <p:guideLst>
        <p:guide orient="horz" pos="1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因为水平方向上可以通过车长和像素宽，精确估计同一方向上任意物品的距离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18927" y="2080651"/>
            <a:ext cx="67541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辅助驾驶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87738" y="4595686"/>
            <a:ext cx="44165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 谭思成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单弈城 贺思嘉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处理结果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05lan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4385" y="0"/>
            <a:ext cx="6850380" cy="3668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" y="3615055"/>
            <a:ext cx="6871335" cy="324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总结和思考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295" y="1769745"/>
            <a:ext cx="5024755" cy="1248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295" y="3182620"/>
            <a:ext cx="5024755" cy="1150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97295" y="4595495"/>
            <a:ext cx="5024755" cy="1677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77683" y="4497549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17439" y="480081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03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44747" y="1849703"/>
            <a:ext cx="3253306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目标检测模型时候能用于之前的测距？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的模型是对车辆总体的识别，而测距需要的是车尾的识别，所以测距还是需要用自训练的车尾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Haar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模型识别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40050" y="3404225"/>
            <a:ext cx="315802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不可否认，在重叠目标的检测上，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检测模型效果显著优于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分类器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33005" y="4665980"/>
            <a:ext cx="37896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对比基于图像二值化和透视变换提取出车道区域的算法？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该算法核心思路在于通过整体的图像处理和变换，提取出车道边界。但当引用于车载摄像头，难以处理图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这样车辆繁多的情况。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在这种目标重叠的应用场景表现更优秀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5" y="1682311"/>
            <a:ext cx="4742436" cy="40780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17310" y="6223000"/>
            <a:ext cx="499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PS</a:t>
            </a:r>
            <a:r>
              <a:rPr lang="zh-CN" altLang="en-US"/>
              <a:t>：对视频的处理效果不佳的原因可能在于清晰度问题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道路缺陷检测</a:t>
            </a:r>
            <a:endParaRPr lang="zh-CN" altLang="en-US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6413" y="424125"/>
            <a:ext cx="283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技术思路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上箭头 7"/>
          <p:cNvSpPr/>
          <p:nvPr/>
        </p:nvSpPr>
        <p:spPr>
          <a:xfrm>
            <a:off x="4796515" y="2699655"/>
            <a:ext cx="820057" cy="3367314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BFBF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6642094" y="3207656"/>
            <a:ext cx="820057" cy="2873828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1C48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6068781" y="3715655"/>
            <a:ext cx="820057" cy="2365829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BFBF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359629" y="2169887"/>
            <a:ext cx="820057" cy="3911598"/>
          </a:xfrm>
          <a:prstGeom prst="upArrow">
            <a:avLst>
              <a:gd name="adj1" fmla="val 50000"/>
              <a:gd name="adj2" fmla="val 180974"/>
            </a:avLst>
          </a:prstGeom>
          <a:solidFill>
            <a:srgbClr val="1C48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锐字逼格青春粗黑体简2.0" panose="02010604000000000000" pitchFamily="2" charset="-122"/>
              <a:ea typeface="锐字逼格青春粗黑体简2.0" panose="02010604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964754" y="6066969"/>
            <a:ext cx="1446804" cy="791031"/>
          </a:xfrm>
          <a:custGeom>
            <a:avLst/>
            <a:gdLst>
              <a:gd name="connsiteX0" fmla="*/ 1031189 w 1446804"/>
              <a:gd name="connsiteY0" fmla="*/ 0 h 791031"/>
              <a:gd name="connsiteX1" fmla="*/ 1446804 w 1446804"/>
              <a:gd name="connsiteY1" fmla="*/ 0 h 791031"/>
              <a:gd name="connsiteX2" fmla="*/ 415615 w 1446804"/>
              <a:gd name="connsiteY2" fmla="*/ 791031 h 791031"/>
              <a:gd name="connsiteX3" fmla="*/ 0 w 1446804"/>
              <a:gd name="connsiteY3" fmla="*/ 791031 h 79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04" h="791031">
                <a:moveTo>
                  <a:pt x="1031189" y="0"/>
                </a:moveTo>
                <a:lnTo>
                  <a:pt x="1446804" y="0"/>
                </a:lnTo>
                <a:lnTo>
                  <a:pt x="415615" y="791031"/>
                </a:lnTo>
                <a:lnTo>
                  <a:pt x="0" y="79103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6848116" y="6081484"/>
            <a:ext cx="1381828" cy="776516"/>
          </a:xfrm>
          <a:custGeom>
            <a:avLst/>
            <a:gdLst>
              <a:gd name="connsiteX0" fmla="*/ 1381828 w 1381828"/>
              <a:gd name="connsiteY0" fmla="*/ 0 h 776516"/>
              <a:gd name="connsiteX1" fmla="*/ 979618 w 1381828"/>
              <a:gd name="connsiteY1" fmla="*/ 0 h 776516"/>
              <a:gd name="connsiteX2" fmla="*/ 0 w 1381828"/>
              <a:gd name="connsiteY2" fmla="*/ 776516 h 776516"/>
              <a:gd name="connsiteX3" fmla="*/ 402210 w 1381828"/>
              <a:gd name="connsiteY3" fmla="*/ 776516 h 77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828" h="776516">
                <a:moveTo>
                  <a:pt x="1381828" y="0"/>
                </a:moveTo>
                <a:lnTo>
                  <a:pt x="979618" y="0"/>
                </a:lnTo>
                <a:lnTo>
                  <a:pt x="0" y="776516"/>
                </a:lnTo>
                <a:lnTo>
                  <a:pt x="402210" y="776516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444302" y="6022726"/>
            <a:ext cx="650084" cy="835275"/>
          </a:xfrm>
          <a:custGeom>
            <a:avLst/>
            <a:gdLst>
              <a:gd name="connsiteX0" fmla="*/ 129013 w 650084"/>
              <a:gd name="connsiteY0" fmla="*/ 0 h 835275"/>
              <a:gd name="connsiteX1" fmla="*/ 521070 w 650084"/>
              <a:gd name="connsiteY1" fmla="*/ 0 h 835275"/>
              <a:gd name="connsiteX2" fmla="*/ 650084 w 650084"/>
              <a:gd name="connsiteY2" fmla="*/ 835275 h 835275"/>
              <a:gd name="connsiteX3" fmla="*/ 0 w 650084"/>
              <a:gd name="connsiteY3" fmla="*/ 835275 h 83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084" h="835275">
                <a:moveTo>
                  <a:pt x="129013" y="0"/>
                </a:moveTo>
                <a:lnTo>
                  <a:pt x="521070" y="0"/>
                </a:lnTo>
                <a:lnTo>
                  <a:pt x="650084" y="835275"/>
                </a:lnTo>
                <a:lnTo>
                  <a:pt x="0" y="835275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flipH="1">
            <a:off x="6262620" y="6066969"/>
            <a:ext cx="858228" cy="791031"/>
          </a:xfrm>
          <a:custGeom>
            <a:avLst/>
            <a:gdLst>
              <a:gd name="connsiteX0" fmla="*/ 858228 w 858228"/>
              <a:gd name="connsiteY0" fmla="*/ 0 h 791031"/>
              <a:gd name="connsiteX1" fmla="*/ 448189 w 858228"/>
              <a:gd name="connsiteY1" fmla="*/ 0 h 791031"/>
              <a:gd name="connsiteX2" fmla="*/ 0 w 858228"/>
              <a:gd name="connsiteY2" fmla="*/ 791031 h 791031"/>
              <a:gd name="connsiteX3" fmla="*/ 410039 w 858228"/>
              <a:gd name="connsiteY3" fmla="*/ 791031 h 79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228" h="791031">
                <a:moveTo>
                  <a:pt x="858228" y="0"/>
                </a:moveTo>
                <a:lnTo>
                  <a:pt x="448189" y="0"/>
                </a:lnTo>
                <a:lnTo>
                  <a:pt x="0" y="791031"/>
                </a:lnTo>
                <a:lnTo>
                  <a:pt x="410039" y="79103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25867" y="1910604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6129" y="2249158"/>
            <a:ext cx="304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使用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作为模型框架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85779" y="1910604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参数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85779" y="2265746"/>
            <a:ext cx="3158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使用的是网上现有的模型与参数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参考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github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https://github.com/USC-InfoLab/rddc2020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83606" y="32431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结果展现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7448" y="367408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根据路面的损耗不同划分了不同的</a:t>
            </a:r>
            <a:endParaRPr lang="en-US" altLang="zh-CN" dirty="0" smtClean="0"/>
          </a:p>
          <a:p>
            <a:r>
              <a:rPr lang="zh-CN" altLang="en-US" dirty="0"/>
              <a:t>层次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110536" y="2064773"/>
            <a:ext cx="5388077" cy="3451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4648" y="409927"/>
            <a:ext cx="253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处理结果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07923" y="2064774"/>
            <a:ext cx="5388077" cy="3451123"/>
          </a:xfrm>
          <a:prstGeom prst="rect">
            <a:avLst/>
          </a:prstGeom>
          <a:solidFill>
            <a:srgbClr val="1C4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7" y="2232369"/>
            <a:ext cx="4529268" cy="32835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62" y="2050223"/>
            <a:ext cx="3695424" cy="3647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总结和思考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295" y="1769745"/>
            <a:ext cx="5024755" cy="1248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295" y="3182620"/>
            <a:ext cx="5024755" cy="1150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44747" y="1849703"/>
            <a:ext cx="325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模型主要识别的是裂缝之类的道路缺陷，如果是大面积的凹陷无法识别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40050" y="3404225"/>
            <a:ext cx="3158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并且模型会将未干的水渍作为裂缝进行划分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5" y="1682311"/>
            <a:ext cx="4742436" cy="4078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18927" y="2080651"/>
            <a:ext cx="675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感谢评委的指导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18928" y="2827444"/>
            <a:ext cx="675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THESIS PROPOSAL TEMPLATE</a:t>
            </a:r>
            <a:endParaRPr lang="zh-CN" altLang="en-US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6860" y="4584700"/>
            <a:ext cx="585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项目地址：https://github.com/tscRubbish/cv3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08282" y="1533116"/>
            <a:ext cx="2325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目录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8283" y="1152768"/>
            <a:ext cx="232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1C4885"/>
                </a:solidFill>
                <a:latin typeface="FuturaBookC" charset="-52"/>
                <a:ea typeface="微软雅黑" panose="020B0503020204020204" pitchFamily="34" charset="-122"/>
              </a:rPr>
              <a:t>CONTENT</a:t>
            </a:r>
            <a:endParaRPr lang="zh-CN" altLang="en-US" sz="2000" dirty="0">
              <a:solidFill>
                <a:srgbClr val="1C4885"/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08283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2779" y="310517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6520" y="3538454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495346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9842" y="310517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车尾识别测距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33584" y="3538454"/>
            <a:ext cx="268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08283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79" y="4347913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道路区域识别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46520" y="4781192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95346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04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33583" y="4773776"/>
            <a:ext cx="2680573" cy="31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charset="-52"/>
              </a:rPr>
              <a:t>Your title here</a:t>
            </a:r>
            <a:endParaRPr lang="zh-CN" altLang="en-US" sz="1400" dirty="0">
              <a:latin typeface="FuturaBookC" charset="-5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59842" y="4347913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道路损害检测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  <a:endParaRPr lang="zh-CN" altLang="en-US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项目功能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2700000">
            <a:off x="4633834" y="1982174"/>
            <a:ext cx="1578077" cy="1578077"/>
          </a:xfrm>
          <a:prstGeom prst="ellipse">
            <a:avLst/>
          </a:pr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2700000">
            <a:off x="4633834" y="3329212"/>
            <a:ext cx="1578077" cy="1578077"/>
          </a:xfrm>
          <a:prstGeom prst="ellipse">
            <a:avLst/>
          </a:pr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2700000">
            <a:off x="5980871" y="3329211"/>
            <a:ext cx="1578078" cy="1578078"/>
          </a:xfrm>
          <a:custGeom>
            <a:avLst/>
            <a:gdLst>
              <a:gd name="connsiteX0" fmla="*/ 600331 w 1578078"/>
              <a:gd name="connsiteY0" fmla="*/ 25247 h 1578078"/>
              <a:gd name="connsiteX1" fmla="*/ 630020 w 1578078"/>
              <a:gd name="connsiteY1" fmla="*/ 16030 h 1578078"/>
              <a:gd name="connsiteX2" fmla="*/ 789039 w 1578078"/>
              <a:gd name="connsiteY2" fmla="*/ 0 h 1578078"/>
              <a:gd name="connsiteX3" fmla="*/ 1578078 w 1578078"/>
              <a:gd name="connsiteY3" fmla="*/ 789039 h 1578078"/>
              <a:gd name="connsiteX4" fmla="*/ 789039 w 1578078"/>
              <a:gd name="connsiteY4" fmla="*/ 1578078 h 1578078"/>
              <a:gd name="connsiteX5" fmla="*/ 0 w 1578078"/>
              <a:gd name="connsiteY5" fmla="*/ 789039 h 1578078"/>
              <a:gd name="connsiteX6" fmla="*/ 16031 w 1578078"/>
              <a:gd name="connsiteY6" fmla="*/ 630020 h 1578078"/>
              <a:gd name="connsiteX7" fmla="*/ 25247 w 1578078"/>
              <a:gd name="connsiteY7" fmla="*/ 600331 h 1578078"/>
              <a:gd name="connsiteX8" fmla="*/ 143668 w 1578078"/>
              <a:gd name="connsiteY8" fmla="*/ 563571 h 1578078"/>
              <a:gd name="connsiteX9" fmla="*/ 563570 w 1578078"/>
              <a:gd name="connsiteY9" fmla="*/ 143669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8078" h="1578078">
                <a:moveTo>
                  <a:pt x="600331" y="25247"/>
                </a:moveTo>
                <a:lnTo>
                  <a:pt x="630020" y="16030"/>
                </a:lnTo>
                <a:cubicBezTo>
                  <a:pt x="681385" y="5520"/>
                  <a:pt x="734567" y="0"/>
                  <a:pt x="789039" y="0"/>
                </a:cubicBezTo>
                <a:cubicBezTo>
                  <a:pt x="1224813" y="0"/>
                  <a:pt x="1578078" y="353265"/>
                  <a:pt x="1578078" y="789039"/>
                </a:cubicBezTo>
                <a:cubicBezTo>
                  <a:pt x="1578078" y="1224813"/>
                  <a:pt x="1224813" y="1578078"/>
                  <a:pt x="789039" y="1578078"/>
                </a:cubicBezTo>
                <a:cubicBezTo>
                  <a:pt x="353265" y="1578078"/>
                  <a:pt x="0" y="1224813"/>
                  <a:pt x="0" y="789039"/>
                </a:cubicBezTo>
                <a:cubicBezTo>
                  <a:pt x="0" y="734567"/>
                  <a:pt x="5520" y="681385"/>
                  <a:pt x="16031" y="630020"/>
                </a:cubicBezTo>
                <a:lnTo>
                  <a:pt x="25247" y="600331"/>
                </a:lnTo>
                <a:lnTo>
                  <a:pt x="143668" y="563571"/>
                </a:lnTo>
                <a:cubicBezTo>
                  <a:pt x="332466" y="483716"/>
                  <a:pt x="483715" y="332467"/>
                  <a:pt x="563570" y="143669"/>
                </a:cubicBezTo>
                <a:close/>
              </a:path>
            </a:pathLst>
          </a:cu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5980871" y="1982173"/>
            <a:ext cx="1578078" cy="1578078"/>
          </a:xfrm>
          <a:custGeom>
            <a:avLst/>
            <a:gdLst>
              <a:gd name="connsiteX0" fmla="*/ 231104 w 1578078"/>
              <a:gd name="connsiteY0" fmla="*/ 231104 h 1578078"/>
              <a:gd name="connsiteX1" fmla="*/ 789039 w 1578078"/>
              <a:gd name="connsiteY1" fmla="*/ 0 h 1578078"/>
              <a:gd name="connsiteX2" fmla="*/ 1578078 w 1578078"/>
              <a:gd name="connsiteY2" fmla="*/ 789039 h 1578078"/>
              <a:gd name="connsiteX3" fmla="*/ 789039 w 1578078"/>
              <a:gd name="connsiteY3" fmla="*/ 1578078 h 1578078"/>
              <a:gd name="connsiteX4" fmla="*/ 630020 w 1578078"/>
              <a:gd name="connsiteY4" fmla="*/ 1562047 h 1578078"/>
              <a:gd name="connsiteX5" fmla="*/ 600332 w 1578078"/>
              <a:gd name="connsiteY5" fmla="*/ 1552832 h 1578078"/>
              <a:gd name="connsiteX6" fmla="*/ 563572 w 1578078"/>
              <a:gd name="connsiteY6" fmla="*/ 1434409 h 1578078"/>
              <a:gd name="connsiteX7" fmla="*/ 143669 w 1578078"/>
              <a:gd name="connsiteY7" fmla="*/ 1014506 h 1578078"/>
              <a:gd name="connsiteX8" fmla="*/ 25246 w 1578078"/>
              <a:gd name="connsiteY8" fmla="*/ 977746 h 1578078"/>
              <a:gd name="connsiteX9" fmla="*/ 16031 w 1578078"/>
              <a:gd name="connsiteY9" fmla="*/ 948058 h 1578078"/>
              <a:gd name="connsiteX10" fmla="*/ 0 w 1578078"/>
              <a:gd name="connsiteY10" fmla="*/ 789039 h 1578078"/>
              <a:gd name="connsiteX11" fmla="*/ 231104 w 1578078"/>
              <a:gd name="connsiteY11" fmla="*/ 231104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8078" h="1578078">
                <a:moveTo>
                  <a:pt x="231104" y="231104"/>
                </a:moveTo>
                <a:cubicBezTo>
                  <a:pt x="373892" y="88316"/>
                  <a:pt x="571152" y="0"/>
                  <a:pt x="789039" y="0"/>
                </a:cubicBezTo>
                <a:cubicBezTo>
                  <a:pt x="1224813" y="0"/>
                  <a:pt x="1578078" y="353265"/>
                  <a:pt x="1578078" y="789039"/>
                </a:cubicBezTo>
                <a:cubicBezTo>
                  <a:pt x="1578078" y="1224813"/>
                  <a:pt x="1224813" y="1578078"/>
                  <a:pt x="789039" y="1578078"/>
                </a:cubicBezTo>
                <a:cubicBezTo>
                  <a:pt x="734567" y="1578078"/>
                  <a:pt x="681385" y="1572558"/>
                  <a:pt x="630020" y="1562047"/>
                </a:cubicBezTo>
                <a:lnTo>
                  <a:pt x="600332" y="1552832"/>
                </a:lnTo>
                <a:lnTo>
                  <a:pt x="563572" y="1434409"/>
                </a:lnTo>
                <a:cubicBezTo>
                  <a:pt x="483717" y="1245611"/>
                  <a:pt x="332467" y="1094361"/>
                  <a:pt x="143669" y="1014506"/>
                </a:cubicBezTo>
                <a:lnTo>
                  <a:pt x="25246" y="977746"/>
                </a:lnTo>
                <a:lnTo>
                  <a:pt x="16031" y="948058"/>
                </a:lnTo>
                <a:cubicBezTo>
                  <a:pt x="5520" y="896693"/>
                  <a:pt x="0" y="843511"/>
                  <a:pt x="0" y="789039"/>
                </a:cubicBezTo>
                <a:cubicBezTo>
                  <a:pt x="0" y="571152"/>
                  <a:pt x="88316" y="373892"/>
                  <a:pt x="231104" y="231104"/>
                </a:cubicBezTo>
                <a:close/>
              </a:path>
            </a:pathLst>
          </a:custGeom>
          <a:solidFill>
            <a:srgbClr val="1C4885"/>
          </a:solidFill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9095" y="1856740"/>
            <a:ext cx="243776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车尾识别测距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1740" y="2348865"/>
            <a:ext cx="308546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分类器识别车辆尾部，通过假定车宽计算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ppm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，估算距离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37970" y="3549650"/>
            <a:ext cx="254889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行驶区域检测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21619" y="4071767"/>
            <a:ext cx="28651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模型和车道检测，识别出形式区域并标注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85779" y="1856514"/>
            <a:ext cx="222504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车道标注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85779" y="2365624"/>
            <a:ext cx="286512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yolov5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模型检测车道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2900" y="3639820"/>
            <a:ext cx="271145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道路损害识别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61" y="2516101"/>
            <a:ext cx="510223" cy="5102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99" y="2516101"/>
            <a:ext cx="510223" cy="5102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61" y="3863139"/>
            <a:ext cx="510223" cy="5102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99" y="3863139"/>
            <a:ext cx="510223" cy="510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车尾识别测距</a:t>
            </a:r>
            <a:endParaRPr lang="zh-CN" altLang="en-US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347067" y="3674436"/>
            <a:ext cx="6301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charset="-52"/>
                <a:ea typeface="锐字逼格青春粗黑体简2.0" panose="02010604000000000000" pitchFamily="2" charset="-122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FuturaBookC" charset="-52"/>
              <a:ea typeface="锐字逼格青春粗黑体简2.0" panose="02010604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110536" y="2064773"/>
            <a:ext cx="5388077" cy="3451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基本思路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07923" y="2064774"/>
            <a:ext cx="5388077" cy="3451123"/>
          </a:xfrm>
          <a:prstGeom prst="rect">
            <a:avLst/>
          </a:prstGeom>
          <a:solidFill>
            <a:srgbClr val="1C4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4546" y="2417720"/>
            <a:ext cx="28649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车尾识别</a:t>
            </a:r>
            <a:endParaRPr lang="zh-CN" altLang="en-US" sz="24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62333" y="3112251"/>
            <a:ext cx="61630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19415" y="3314298"/>
            <a:ext cx="4247107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虽然不同车辆型号在不同的角度观察形态差距很大</a:t>
            </a:r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但不同车辆即使在不同的观察视角，车尾的形状仍具有高度相似性。</a:t>
            </a:r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所以可以使用自训练的</a:t>
            </a:r>
            <a:r>
              <a:rPr lang="en-US" altLang="zh-CN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Haar</a:t>
            </a:r>
            <a:r>
              <a:rPr lang="zh-CN" altLang="en-US" sz="2000" dirty="0">
                <a:solidFill>
                  <a:schemeClr val="bg1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分类模型对车尾形状进行识别</a:t>
            </a:r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55541" y="2417720"/>
            <a:ext cx="28649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距离估算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93328" y="3112251"/>
            <a:ext cx="61630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22720" y="3232785"/>
            <a:ext cx="47428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相比测速来言，测距的难点在于缺少前进方向上的距离参照物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而相机测距常用的相似三角形法，则需要距离参照物估计相机焦距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所以这里只能通过水平方向车长估计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mpp(m/p)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，通过平均求距离估计值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7772400" cy="411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75" y="3482340"/>
            <a:ext cx="6499225" cy="3375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处理效果图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063230" y="365125"/>
            <a:ext cx="399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可以看到，对于车尾的估计效果尚佳，不过对距离的估计严重依赖于模型对车尾识别结果，如左图黑车距离因为识别位置偏高导致距离偏高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73390" y="1835785"/>
            <a:ext cx="3722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视频的处理结果中发现，对于质量较低的视频</a:t>
            </a:r>
            <a:r>
              <a:rPr lang="en-US" altLang="zh-CN"/>
              <a:t>(</a:t>
            </a:r>
            <a:r>
              <a:rPr lang="zh-CN" altLang="en-US"/>
              <a:t>模糊</a:t>
            </a:r>
            <a:r>
              <a:rPr lang="en-US" altLang="zh-CN"/>
              <a:t>)</a:t>
            </a:r>
            <a:r>
              <a:rPr lang="zh-CN" altLang="en-US"/>
              <a:t>很容易出现漏报或错报，但还在可接受范围内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87301" y="2420811"/>
            <a:ext cx="1592179" cy="159217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FuturaBookC" charset="-5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985" y="2420811"/>
            <a:ext cx="576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车道区域标注</a:t>
            </a:r>
            <a:endParaRPr lang="zh-CN" altLang="en-US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63554" y="3428999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技术思路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017640" y="1874326"/>
            <a:ext cx="3377381" cy="3377381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3629" r="22469" b="1356"/>
          <a:stretch>
            <a:fillRect/>
          </a:stretch>
        </p:blipFill>
        <p:spPr>
          <a:xfrm>
            <a:off x="1183559" y="2040245"/>
            <a:ext cx="3045542" cy="3045542"/>
          </a:xfrm>
          <a:custGeom>
            <a:avLst/>
            <a:gdLst>
              <a:gd name="connsiteX0" fmla="*/ 3185652 w 6371304"/>
              <a:gd name="connsiteY0" fmla="*/ 0 h 6371304"/>
              <a:gd name="connsiteX1" fmla="*/ 6371304 w 6371304"/>
              <a:gd name="connsiteY1" fmla="*/ 3185652 h 6371304"/>
              <a:gd name="connsiteX2" fmla="*/ 3185652 w 6371304"/>
              <a:gd name="connsiteY2" fmla="*/ 6371304 h 6371304"/>
              <a:gd name="connsiteX3" fmla="*/ 0 w 6371304"/>
              <a:gd name="connsiteY3" fmla="*/ 3185652 h 6371304"/>
              <a:gd name="connsiteX4" fmla="*/ 3185652 w 6371304"/>
              <a:gd name="connsiteY4" fmla="*/ 0 h 637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1304" h="6371304">
                <a:moveTo>
                  <a:pt x="3185652" y="0"/>
                </a:moveTo>
                <a:cubicBezTo>
                  <a:pt x="4945039" y="0"/>
                  <a:pt x="6371304" y="1426265"/>
                  <a:pt x="6371304" y="3185652"/>
                </a:cubicBezTo>
                <a:cubicBezTo>
                  <a:pt x="6371304" y="4945039"/>
                  <a:pt x="4945039" y="6371304"/>
                  <a:pt x="3185652" y="6371304"/>
                </a:cubicBezTo>
                <a:cubicBezTo>
                  <a:pt x="1426265" y="6371304"/>
                  <a:pt x="0" y="4945039"/>
                  <a:pt x="0" y="3185652"/>
                </a:cubicBezTo>
                <a:cubicBezTo>
                  <a:pt x="0" y="1426265"/>
                  <a:pt x="1426265" y="0"/>
                  <a:pt x="3185652" y="0"/>
                </a:cubicBez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5086718" y="1796932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宋体" panose="02010600030101010101" pitchFamily="2" charset="-122"/>
              </a:rPr>
              <a:t>数据集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6985" y="2254885"/>
            <a:ext cx="27686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BDD100K:大规模、多样化的驾驶视频数据集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由100000个视频组成，有道路目标，车道线，驾驶区域等标注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75206" y="2149206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169131" y="1796932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DNN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69131" y="2254752"/>
            <a:ext cx="2626688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生成Open Neural Network Exchange（ONNX，开放神经网络交换），读取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onnx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格式的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DNN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深度神经网络模型，用于目标检测，区域检测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257619" y="2149206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86718" y="3753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YOLO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6718" y="4211285"/>
            <a:ext cx="2626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目标检测算法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YOLO进一步提高了检测性能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，训练得到深度神经网络模型文件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onnx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175206" y="4105739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69131" y="3753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图像处理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69275" y="4211320"/>
            <a:ext cx="31940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resize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不同输入的图片为统一长宽正方形，分割为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s^2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网格用于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yolo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检测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对图片进行归一化后，输入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DNN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，得到识别结果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对识别的车辆目标，用矩形标识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ZhengHeiS-DB-GB" panose="02000000000000000000" pitchFamily="2" charset="0"/>
                <a:ea typeface="宋体" panose="02010600030101010101" pitchFamily="2" charset="-122"/>
              </a:rPr>
              <a:t>对识别的驾驶区域和车道线，分别用绿色和蓝色填充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ZhengHeiS-DB-GB" panose="02000000000000000000" pitchFamily="2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257619" y="4105739"/>
            <a:ext cx="265167" cy="0"/>
          </a:xfrm>
          <a:prstGeom prst="line">
            <a:avLst/>
          </a:prstGeom>
          <a:ln w="254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29330" y="5969000"/>
            <a:ext cx="385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参考研究：arXiv:2108.11250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43425" y="278765"/>
            <a:ext cx="6268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弃选思路：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图像二值化和透视变换，对车道线进行函数拟合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  <a:sym typeface="+mn-ea"/>
            </a:endParaRPr>
          </a:p>
          <a:p>
            <a:r>
              <a:rPr lang="zh-CN" altLang="en-US"/>
              <a:t>原因：在车载摄像头场景下，针对图</a:t>
            </a:r>
            <a:r>
              <a:rPr lang="en-US" altLang="zh-CN"/>
              <a:t>5</a:t>
            </a:r>
            <a:r>
              <a:rPr lang="zh-CN" altLang="en-US"/>
              <a:t>和视频</a:t>
            </a:r>
            <a:r>
              <a:rPr lang="en-US" altLang="zh-CN"/>
              <a:t>6</a:t>
            </a:r>
            <a:r>
              <a:rPr lang="zh-CN" altLang="en-US"/>
              <a:t>的效果很差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480,&quot;width&quot;:12240}"/>
</p:tagLst>
</file>

<file path=ppt/tags/tag2.xml><?xml version="1.0" encoding="utf-8"?>
<p:tagLst xmlns:p="http://schemas.openxmlformats.org/presentationml/2006/main">
  <p:tag name="ISPRING_PRESENTATION_TITLE" val="蓝色简洁毕业答辩PPT模板"/>
  <p:tag name="COMMONDATA" val="eyJoZGlkIjoiYjBhZjBhMTFjMWJiMWY3MjVhYzMyNmRhZGUxYzU4ZTkifQ==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WPS 演示</Application>
  <PresentationFormat>宽屏</PresentationFormat>
  <Paragraphs>171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FZZhengHeiS-DB-GB</vt:lpstr>
      <vt:lpstr>Verdana</vt:lpstr>
      <vt:lpstr>微软雅黑</vt:lpstr>
      <vt:lpstr>FuturaBookC</vt:lpstr>
      <vt:lpstr>Segoe Print</vt:lpstr>
      <vt:lpstr>华文中宋</vt:lpstr>
      <vt:lpstr>锐字逼格青春粗黑体简2.0</vt:lpstr>
      <vt:lpstr>等线</vt:lpstr>
      <vt:lpstr>Arial Unicode MS</vt:lpstr>
      <vt:lpstr>等线 Light</vt:lpstr>
      <vt:lpstr>Calibri</vt:lpstr>
      <vt:lpstr>黑体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creator>www.2ppt.com-爱PPT提供资源下载</dc:creator>
  <dc:description>www.2ppt.com-爱PPT提供资源下载</dc:description>
  <dc:subject>www.2ppt.com-爱PPT提供资源下载</dc:subject>
  <cp:lastModifiedBy>tsc</cp:lastModifiedBy>
  <cp:revision>11</cp:revision>
  <dcterms:created xsi:type="dcterms:W3CDTF">2021-05-01T22:38:00Z</dcterms:created>
  <dcterms:modified xsi:type="dcterms:W3CDTF">2022-06-06T06:04:16Z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027D7A47D30D4CED9F9F9894C1038438</vt:lpwstr>
  </property>
  <property fmtid="{D5CDD505-2E9C-101B-9397-08002B2CF9AE}" pid="3" name="KSOProductBuildVer">
    <vt:lpwstr>2052-11.1.0.11744</vt:lpwstr>
  </property>
</Properties>
</file>